
<file path=[Content_Types].xml><?xml version="1.0" encoding="utf-8"?>
<Types xmlns="http://schemas.openxmlformats.org/package/2006/content-types">
  <Default Extension="xml" ContentType="application/xml"/>
  <Default Extension="mp4" ContentType="video/mp4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80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81" r:id="rId25"/>
    <p:sldId id="278" r:id="rId26"/>
    <p:sldId id="279" r:id="rId27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67"/>
  </p:normalViewPr>
  <p:slideViewPr>
    <p:cSldViewPr snapToGrid="0" snapToObjects="1">
      <p:cViewPr varScale="1">
        <p:scale>
          <a:sx n="147" d="100"/>
          <a:sy n="147" d="100"/>
        </p:scale>
        <p:origin x="64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notesMaster" Target="notesMasters/notesMaster1.xml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Shape 1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Shape 1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Shape 2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Shape 2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Shape 2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Shape 22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Shape 2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Shape 2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Shape 2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Shape 2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Shape 2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Shape 2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Shape 2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Shape 2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834393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Shape 2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Shape 2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Shape 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Shape 1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Shape 1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Shape 1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Shape 1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Shape 1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Shape 1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1524800" y="672605"/>
            <a:ext cx="1081625" cy="1124949"/>
          </a:xfrm>
          <a:custGeom>
            <a:avLst/>
            <a:gdLst/>
            <a:ahLst/>
            <a:cxnLst/>
            <a:rect l="0" t="0" r="0" b="0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accent5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11" name="Shape 11"/>
          <p:cNvSpPr/>
          <p:nvPr/>
        </p:nvSpPr>
        <p:spPr>
          <a:xfrm rot="10800000">
            <a:off x="6537562" y="3342925"/>
            <a:ext cx="1081625" cy="1124950"/>
          </a:xfrm>
          <a:custGeom>
            <a:avLst/>
            <a:gdLst/>
            <a:ahLst/>
            <a:cxnLst/>
            <a:rect l="0" t="0" r="0" b="0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accent5"/>
            </a:solidFill>
            <a:prstDash val="solid"/>
            <a:miter/>
            <a:headEnd type="none" w="med" len="med"/>
            <a:tailEnd type="none" w="med" len="med"/>
          </a:ln>
        </p:spPr>
      </p:sp>
      <p:cxnSp>
        <p:nvCxnSpPr>
          <p:cNvPr id="12" name="Shape 12"/>
          <p:cNvCxnSpPr/>
          <p:nvPr/>
        </p:nvCxnSpPr>
        <p:spPr>
          <a:xfrm>
            <a:off x="4359601" y="2817463"/>
            <a:ext cx="4248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" name="Shape 13"/>
          <p:cNvSpPr txBox="1">
            <a:spLocks noGrp="1"/>
          </p:cNvSpPr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4000"/>
            </a:lvl1pPr>
            <a:lvl2pPr lvl="1" algn="ctr">
              <a:spcBef>
                <a:spcPts val="0"/>
              </a:spcBef>
              <a:buSzPct val="100000"/>
              <a:defRPr sz="4000"/>
            </a:lvl2pPr>
            <a:lvl3pPr lvl="2" algn="ctr">
              <a:spcBef>
                <a:spcPts val="0"/>
              </a:spcBef>
              <a:buSzPct val="100000"/>
              <a:defRPr sz="4000"/>
            </a:lvl3pPr>
            <a:lvl4pPr lvl="3" algn="ctr">
              <a:spcBef>
                <a:spcPts val="0"/>
              </a:spcBef>
              <a:buSzPct val="100000"/>
              <a:defRPr sz="4000"/>
            </a:lvl4pPr>
            <a:lvl5pPr lvl="4" algn="ctr">
              <a:spcBef>
                <a:spcPts val="0"/>
              </a:spcBef>
              <a:buSzPct val="100000"/>
              <a:defRPr sz="4000"/>
            </a:lvl5pPr>
            <a:lvl6pPr lvl="5" algn="ctr">
              <a:spcBef>
                <a:spcPts val="0"/>
              </a:spcBef>
              <a:buSzPct val="100000"/>
              <a:defRPr sz="4000"/>
            </a:lvl6pPr>
            <a:lvl7pPr lvl="6" algn="ctr">
              <a:spcBef>
                <a:spcPts val="0"/>
              </a:spcBef>
              <a:buSzPct val="100000"/>
              <a:defRPr sz="4000"/>
            </a:lvl7pPr>
            <a:lvl8pPr lvl="7" algn="ctr">
              <a:spcBef>
                <a:spcPts val="0"/>
              </a:spcBef>
              <a:buSzPct val="100000"/>
              <a:defRPr sz="4000"/>
            </a:lvl8pPr>
            <a:lvl9pPr lvl="8" algn="ctr">
              <a:spcBef>
                <a:spcPts val="0"/>
              </a:spcBef>
              <a:buSzPct val="100000"/>
              <a:defRPr sz="4000"/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ubTitle" idx="1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/>
          <p:nvPr/>
        </p:nvSpPr>
        <p:spPr>
          <a:xfrm>
            <a:off x="150" y="5076825"/>
            <a:ext cx="9143700" cy="66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title"/>
          </p:nvPr>
        </p:nvSpPr>
        <p:spPr>
          <a:xfrm>
            <a:off x="387900" y="1152450"/>
            <a:ext cx="8368200" cy="15384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>
              <a:spcBef>
                <a:spcPts val="0"/>
              </a:spcBef>
              <a:buClr>
                <a:schemeClr val="accent5"/>
              </a:buClr>
              <a:buSzPct val="100000"/>
              <a:defRPr sz="13000">
                <a:solidFill>
                  <a:schemeClr val="accent5"/>
                </a:solidFill>
              </a:defRPr>
            </a:lvl1pPr>
            <a:lvl2pPr lvl="1" algn="ctr">
              <a:spcBef>
                <a:spcPts val="0"/>
              </a:spcBef>
              <a:buClr>
                <a:schemeClr val="accent5"/>
              </a:buClr>
              <a:buSzPct val="100000"/>
              <a:defRPr sz="13000">
                <a:solidFill>
                  <a:schemeClr val="accent5"/>
                </a:solidFill>
              </a:defRPr>
            </a:lvl2pPr>
            <a:lvl3pPr lvl="2" algn="ctr">
              <a:spcBef>
                <a:spcPts val="0"/>
              </a:spcBef>
              <a:buClr>
                <a:schemeClr val="accent5"/>
              </a:buClr>
              <a:buSzPct val="100000"/>
              <a:defRPr sz="13000">
                <a:solidFill>
                  <a:schemeClr val="accent5"/>
                </a:solidFill>
              </a:defRPr>
            </a:lvl3pPr>
            <a:lvl4pPr lvl="3" algn="ctr">
              <a:spcBef>
                <a:spcPts val="0"/>
              </a:spcBef>
              <a:buClr>
                <a:schemeClr val="accent5"/>
              </a:buClr>
              <a:buSzPct val="100000"/>
              <a:defRPr sz="13000">
                <a:solidFill>
                  <a:schemeClr val="accent5"/>
                </a:solidFill>
              </a:defRPr>
            </a:lvl4pPr>
            <a:lvl5pPr lvl="4" algn="ctr">
              <a:spcBef>
                <a:spcPts val="0"/>
              </a:spcBef>
              <a:buClr>
                <a:schemeClr val="accent5"/>
              </a:buClr>
              <a:buSzPct val="100000"/>
              <a:defRPr sz="13000">
                <a:solidFill>
                  <a:schemeClr val="accent5"/>
                </a:solidFill>
              </a:defRPr>
            </a:lvl5pPr>
            <a:lvl6pPr lvl="5" algn="ctr">
              <a:spcBef>
                <a:spcPts val="0"/>
              </a:spcBef>
              <a:buClr>
                <a:schemeClr val="accent5"/>
              </a:buClr>
              <a:buSzPct val="100000"/>
              <a:defRPr sz="13000">
                <a:solidFill>
                  <a:schemeClr val="accent5"/>
                </a:solidFill>
              </a:defRPr>
            </a:lvl6pPr>
            <a:lvl7pPr lvl="6" algn="ctr">
              <a:spcBef>
                <a:spcPts val="0"/>
              </a:spcBef>
              <a:buClr>
                <a:schemeClr val="accent5"/>
              </a:buClr>
              <a:buSzPct val="100000"/>
              <a:defRPr sz="13000">
                <a:solidFill>
                  <a:schemeClr val="accent5"/>
                </a:solidFill>
              </a:defRPr>
            </a:lvl7pPr>
            <a:lvl8pPr lvl="7" algn="ctr">
              <a:spcBef>
                <a:spcPts val="0"/>
              </a:spcBef>
              <a:buClr>
                <a:schemeClr val="accent5"/>
              </a:buClr>
              <a:buSzPct val="100000"/>
              <a:defRPr sz="13000">
                <a:solidFill>
                  <a:schemeClr val="accent5"/>
                </a:solidFill>
              </a:defRPr>
            </a:lvl8pPr>
            <a:lvl9pPr lvl="8" algn="ctr">
              <a:spcBef>
                <a:spcPts val="0"/>
              </a:spcBef>
              <a:buClr>
                <a:schemeClr val="accent5"/>
              </a:buClr>
              <a:buSzPct val="100000"/>
              <a:defRPr sz="130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body" idx="1"/>
          </p:nvPr>
        </p:nvSpPr>
        <p:spPr>
          <a:xfrm>
            <a:off x="387900" y="2919450"/>
            <a:ext cx="8368200" cy="1071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hape 17"/>
          <p:cNvCxnSpPr/>
          <p:nvPr/>
        </p:nvCxnSpPr>
        <p:spPr>
          <a:xfrm>
            <a:off x="4359601" y="2817463"/>
            <a:ext cx="4248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4800"/>
            </a:lvl1pPr>
            <a:lvl2pPr lvl="1" algn="ctr">
              <a:spcBef>
                <a:spcPts val="0"/>
              </a:spcBef>
              <a:buSzPct val="100000"/>
              <a:defRPr sz="4800"/>
            </a:lvl2pPr>
            <a:lvl3pPr lvl="2" algn="ctr">
              <a:spcBef>
                <a:spcPts val="0"/>
              </a:spcBef>
              <a:buSzPct val="100000"/>
              <a:defRPr sz="4800"/>
            </a:lvl3pPr>
            <a:lvl4pPr lvl="3" algn="ctr">
              <a:spcBef>
                <a:spcPts val="0"/>
              </a:spcBef>
              <a:buSzPct val="100000"/>
              <a:defRPr sz="4800"/>
            </a:lvl4pPr>
            <a:lvl5pPr lvl="4" algn="ctr">
              <a:spcBef>
                <a:spcPts val="0"/>
              </a:spcBef>
              <a:buSzPct val="100000"/>
              <a:defRPr sz="4800"/>
            </a:lvl5pPr>
            <a:lvl6pPr lvl="5" algn="ctr">
              <a:spcBef>
                <a:spcPts val="0"/>
              </a:spcBef>
              <a:buSzPct val="100000"/>
              <a:defRPr sz="4800"/>
            </a:lvl6pPr>
            <a:lvl7pPr lvl="6" algn="ctr">
              <a:spcBef>
                <a:spcPts val="0"/>
              </a:spcBef>
              <a:buSzPct val="100000"/>
              <a:defRPr sz="4800"/>
            </a:lvl7pPr>
            <a:lvl8pPr lvl="7" algn="ctr">
              <a:spcBef>
                <a:spcPts val="0"/>
              </a:spcBef>
              <a:buSzPct val="100000"/>
              <a:defRPr sz="4800"/>
            </a:lvl8pPr>
            <a:lvl9pPr lvl="8" algn="ctr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hape 21"/>
          <p:cNvCxnSpPr/>
          <p:nvPr/>
        </p:nvCxnSpPr>
        <p:spPr>
          <a:xfrm>
            <a:off x="492562" y="1260283"/>
            <a:ext cx="4248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" name="Shape 22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1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Shape 26"/>
          <p:cNvCxnSpPr/>
          <p:nvPr/>
        </p:nvCxnSpPr>
        <p:spPr>
          <a:xfrm>
            <a:off x="492562" y="1260283"/>
            <a:ext cx="4248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" name="Shape 27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body" idx="1"/>
          </p:nvPr>
        </p:nvSpPr>
        <p:spPr>
          <a:xfrm>
            <a:off x="387900" y="1489825"/>
            <a:ext cx="3999900" cy="30789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body" idx="2"/>
          </p:nvPr>
        </p:nvSpPr>
        <p:spPr>
          <a:xfrm>
            <a:off x="4756200" y="1489825"/>
            <a:ext cx="3999900" cy="30789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Shape 35"/>
          <p:cNvCxnSpPr/>
          <p:nvPr/>
        </p:nvCxnSpPr>
        <p:spPr>
          <a:xfrm>
            <a:off x="489218" y="1412276"/>
            <a:ext cx="3315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" name="Shape 36"/>
          <p:cNvSpPr txBox="1">
            <a:spLocks noGrp="1"/>
          </p:cNvSpPr>
          <p:nvPr>
            <p:ph type="title"/>
          </p:nvPr>
        </p:nvSpPr>
        <p:spPr>
          <a:xfrm>
            <a:off x="387900" y="555600"/>
            <a:ext cx="2808000" cy="7557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body" idx="1"/>
          </p:nvPr>
        </p:nvSpPr>
        <p:spPr>
          <a:xfrm>
            <a:off x="387900" y="1594025"/>
            <a:ext cx="2808000" cy="2681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44" name="Shape 44"/>
          <p:cNvCxnSpPr/>
          <p:nvPr/>
        </p:nvCxnSpPr>
        <p:spPr>
          <a:xfrm>
            <a:off x="5029675" y="4495503"/>
            <a:ext cx="540900" cy="0"/>
          </a:xfrm>
          <a:prstGeom prst="straightConnector1">
            <a:avLst/>
          </a:prstGeom>
          <a:noFill/>
          <a:ln w="38100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265500" y="1209075"/>
            <a:ext cx="4045200" cy="1506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3800"/>
            </a:lvl1pPr>
            <a:lvl2pPr lvl="1" algn="ctr">
              <a:spcBef>
                <a:spcPts val="0"/>
              </a:spcBef>
              <a:buSzPct val="100000"/>
              <a:defRPr sz="3800"/>
            </a:lvl2pPr>
            <a:lvl3pPr lvl="2" algn="ctr">
              <a:spcBef>
                <a:spcPts val="0"/>
              </a:spcBef>
              <a:buSzPct val="100000"/>
              <a:defRPr sz="3800"/>
            </a:lvl3pPr>
            <a:lvl4pPr lvl="3" algn="ctr">
              <a:spcBef>
                <a:spcPts val="0"/>
              </a:spcBef>
              <a:buSzPct val="100000"/>
              <a:defRPr sz="3800"/>
            </a:lvl4pPr>
            <a:lvl5pPr lvl="4" algn="ctr">
              <a:spcBef>
                <a:spcPts val="0"/>
              </a:spcBef>
              <a:buSzPct val="100000"/>
              <a:defRPr sz="3800"/>
            </a:lvl5pPr>
            <a:lvl6pPr lvl="5" algn="ctr">
              <a:spcBef>
                <a:spcPts val="0"/>
              </a:spcBef>
              <a:buSzPct val="100000"/>
              <a:defRPr sz="3800"/>
            </a:lvl6pPr>
            <a:lvl7pPr lvl="6" algn="ctr">
              <a:spcBef>
                <a:spcPts val="0"/>
              </a:spcBef>
              <a:buSzPct val="100000"/>
              <a:defRPr sz="3800"/>
            </a:lvl7pPr>
            <a:lvl8pPr lvl="7" algn="ctr">
              <a:spcBef>
                <a:spcPts val="0"/>
              </a:spcBef>
              <a:buSzPct val="100000"/>
              <a:defRPr sz="3800"/>
            </a:lvl8pPr>
            <a:lvl9pPr lvl="8" algn="ctr">
              <a:spcBef>
                <a:spcPts val="0"/>
              </a:spcBef>
              <a:buSzPct val="100000"/>
              <a:defRPr sz="3800"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subTitle" idx="1"/>
          </p:nvPr>
        </p:nvSpPr>
        <p:spPr>
          <a:xfrm>
            <a:off x="265500" y="2769000"/>
            <a:ext cx="4045200" cy="13455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None/>
              <a:defRPr sz="2100"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None/>
              <a:defRPr sz="2100">
                <a:solidFill>
                  <a:schemeClr val="accent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None/>
              <a:defRPr sz="2100">
                <a:solidFill>
                  <a:schemeClr val="accent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None/>
              <a:defRPr sz="2100">
                <a:solidFill>
                  <a:schemeClr val="accent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None/>
              <a:defRPr sz="2100">
                <a:solidFill>
                  <a:schemeClr val="accent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None/>
              <a:defRPr sz="2100">
                <a:solidFill>
                  <a:schemeClr val="accent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None/>
              <a:defRPr sz="2100">
                <a:solidFill>
                  <a:schemeClr val="accent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None/>
              <a:defRPr sz="2100">
                <a:solidFill>
                  <a:schemeClr val="accent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None/>
              <a:defRPr sz="21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>
            <a:spLocks noGrp="1"/>
          </p:cNvSpPr>
          <p:nvPr>
            <p:ph type="body" idx="1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1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100000"/>
              <a:buFont typeface="Roboto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-GB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lang="en-GB"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image" Target="../media/image8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://ercoppa.github.io/HadoopInternals/AnatomyMapReduceJob.html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tif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>
            <a:spLocks noGrp="1"/>
          </p:cNvSpPr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en-GB" sz="3200" dirty="0"/>
              <a:t>Lightweight MapReduce</a:t>
            </a:r>
            <a:br>
              <a:rPr lang="en-GB" sz="3200" dirty="0"/>
            </a:br>
            <a:r>
              <a:rPr lang="en-GB" sz="3200" dirty="0"/>
              <a:t>for shared memory systems</a:t>
            </a:r>
          </a:p>
        </p:txBody>
      </p:sp>
      <p:sp>
        <p:nvSpPr>
          <p:cNvPr id="64" name="Shape 64"/>
          <p:cNvSpPr txBox="1">
            <a:spLocks noGrp="1"/>
          </p:cNvSpPr>
          <p:nvPr>
            <p:ph type="subTitle" idx="1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sz="1800" dirty="0"/>
              <a:t>Matthew Canham, Nick </a:t>
            </a:r>
            <a:r>
              <a:rPr lang="en-GB" sz="1800" dirty="0" err="1"/>
              <a:t>Pollett</a:t>
            </a:r>
            <a:r>
              <a:rPr lang="en-GB" sz="1800" dirty="0"/>
              <a:t>, James Tizard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Hadoop Job Internals</a:t>
            </a:r>
            <a:r>
              <a:rPr lang="en-GB" sz="1400"/>
              <a:t> [1]</a:t>
            </a:r>
          </a:p>
        </p:txBody>
      </p:sp>
      <p:sp>
        <p:nvSpPr>
          <p:cNvPr id="195" name="Shape 195"/>
          <p:cNvSpPr txBox="1">
            <a:spLocks noGrp="1"/>
          </p:cNvSpPr>
          <p:nvPr>
            <p:ph type="body" idx="1"/>
          </p:nvPr>
        </p:nvSpPr>
        <p:spPr>
          <a:xfrm>
            <a:off x="387900" y="2677906"/>
            <a:ext cx="8368200" cy="2103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r>
              <a:rPr lang="en-GB" sz="1600" dirty="0"/>
              <a:t>Map and reduce is executed by multiple tasks.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GB" sz="1600" dirty="0"/>
              <a:t>One map task is allocated to each input file, a large file can also be split between tasks.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GB" sz="1600" dirty="0"/>
              <a:t>At the end of mapping the &lt;</a:t>
            </a:r>
            <a:r>
              <a:rPr lang="en-GB" sz="1600" dirty="0" err="1"/>
              <a:t>key,value</a:t>
            </a:r>
            <a:r>
              <a:rPr lang="en-GB" sz="1600" dirty="0"/>
              <a:t>&gt; tuples from each task are packaged ready for the reduce phase.</a:t>
            </a:r>
          </a:p>
          <a:p>
            <a:pPr marL="457200" lvl="0" indent="-228600">
              <a:spcBef>
                <a:spcPts val="0"/>
              </a:spcBef>
            </a:pPr>
            <a:r>
              <a:rPr lang="en-GB" sz="1600" dirty="0"/>
              <a:t>The reducer combines the multiple outputs into one output file, summing values with the same key.</a:t>
            </a:r>
          </a:p>
        </p:txBody>
      </p:sp>
      <p:pic>
        <p:nvPicPr>
          <p:cNvPr id="196" name="Shape 1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2062" y="1214249"/>
            <a:ext cx="4339873" cy="1475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Hadoop Demo</a:t>
            </a:r>
          </a:p>
        </p:txBody>
      </p:sp>
      <p:sp>
        <p:nvSpPr>
          <p:cNvPr id="202" name="Shape 202"/>
          <p:cNvSpPr txBox="1">
            <a:spLocks noGrp="1"/>
          </p:cNvSpPr>
          <p:nvPr>
            <p:ph type="body" idx="1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dirty="0"/>
              <a:t>Hadoop’s MapReduce on a small text file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 dirty="0"/>
              <a:t>The text input file is 43 MB of white space separated words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 dirty="0"/>
              <a:t>The output will be a list of key-value pairs representative of a word’s number of occurrences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Hadoop recordin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938" y="3175"/>
            <a:ext cx="9144000" cy="484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50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54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Hadoop, why so slow? </a:t>
            </a:r>
            <a:r>
              <a:rPr lang="en-GB" sz="1400"/>
              <a:t>[2]</a:t>
            </a:r>
          </a:p>
        </p:txBody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285750" lvl="0" indent="-285750" rtl="0">
              <a:spcBef>
                <a:spcPts val="0"/>
              </a:spcBef>
              <a:buFont typeface="Arial" charset="0"/>
              <a:buChar char="•"/>
            </a:pPr>
            <a:r>
              <a:rPr lang="en-GB" dirty="0"/>
              <a:t>Hadoop is pretty slow on a single computer, why is this?</a:t>
            </a:r>
          </a:p>
          <a:p>
            <a:pPr marL="514350" lvl="0" indent="-285750" rtl="0">
              <a:spcBef>
                <a:spcPts val="0"/>
              </a:spcBef>
              <a:buFont typeface="Arial" charset="0"/>
              <a:buChar char="•"/>
            </a:pPr>
            <a:r>
              <a:rPr lang="en-GB" dirty="0"/>
              <a:t>On a single computer Hadoop runs in pseudo-distributed  mode (PDM)  in which daemon processes run on multiple cores.</a:t>
            </a:r>
          </a:p>
          <a:p>
            <a:pPr marL="514350" lvl="0" indent="-285750" rtl="0">
              <a:spcBef>
                <a:spcPts val="0"/>
              </a:spcBef>
              <a:buFont typeface="Arial" charset="0"/>
              <a:buChar char="•"/>
            </a:pPr>
            <a:r>
              <a:rPr lang="en-GB" dirty="0" smtClean="0"/>
              <a:t>Inter-process </a:t>
            </a:r>
            <a:r>
              <a:rPr lang="en-GB" dirty="0"/>
              <a:t>communication overhead can be higher with PDM</a:t>
            </a:r>
          </a:p>
          <a:p>
            <a:pPr marL="514350" lvl="0" indent="-285750" rtl="0">
              <a:spcBef>
                <a:spcPts val="0"/>
              </a:spcBef>
              <a:buFont typeface="Arial" charset="0"/>
              <a:buChar char="•"/>
            </a:pPr>
            <a:r>
              <a:rPr lang="en-GB" dirty="0"/>
              <a:t>PDM also increases the time needed to read and write  to files.</a:t>
            </a:r>
          </a:p>
          <a:p>
            <a:pPr marL="514350" lvl="0" indent="-285750" rtl="0">
              <a:spcBef>
                <a:spcPts val="0"/>
              </a:spcBef>
              <a:buFont typeface="Arial" charset="0"/>
              <a:buChar char="•"/>
            </a:pPr>
            <a:r>
              <a:rPr lang="en-GB" dirty="0"/>
              <a:t>Hadoop </a:t>
            </a:r>
            <a:r>
              <a:rPr lang="en-GB" dirty="0" smtClean="0"/>
              <a:t>start up </a:t>
            </a:r>
            <a:r>
              <a:rPr lang="en-GB" dirty="0"/>
              <a:t>overhead is ok for multi-machine large data problems, but on a single computer  with modest data the overhead is noticeable. </a:t>
            </a: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MapReduce Frameworks </a:t>
            </a:r>
          </a:p>
        </p:txBody>
      </p:sp>
      <p:sp>
        <p:nvSpPr>
          <p:cNvPr id="214" name="Shape 214"/>
          <p:cNvSpPr txBox="1">
            <a:spLocks noGrp="1"/>
          </p:cNvSpPr>
          <p:nvPr>
            <p:ph type="body" idx="1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  <a:buAutoNum type="arabicPeriod"/>
            </a:pPr>
            <a:r>
              <a:rPr lang="en-GB"/>
              <a:t>Phoenix MapReduce</a:t>
            </a:r>
          </a:p>
          <a:p>
            <a:pPr marL="457200" lvl="0" indent="-228600" rtl="0">
              <a:spcBef>
                <a:spcPts val="0"/>
              </a:spcBef>
              <a:buAutoNum type="arabicPeriod"/>
            </a:pPr>
            <a:r>
              <a:rPr lang="en-GB"/>
              <a:t>Apache Spark</a:t>
            </a:r>
          </a:p>
          <a:p>
            <a:pPr marL="457200" lvl="0" indent="-228600" rtl="0">
              <a:spcBef>
                <a:spcPts val="0"/>
              </a:spcBef>
              <a:buAutoNum type="arabicPeriod"/>
            </a:pPr>
            <a:r>
              <a:rPr lang="en-GB"/>
              <a:t>Apache Pig</a:t>
            </a:r>
          </a:p>
          <a:p>
            <a:pPr marL="457200" lvl="0" indent="-228600">
              <a:spcBef>
                <a:spcPts val="0"/>
              </a:spcBef>
              <a:buAutoNum type="arabicPeriod"/>
            </a:pPr>
            <a:r>
              <a:rPr lang="en-GB"/>
              <a:t>Hone Architecture </a:t>
            </a:r>
          </a:p>
        </p:txBody>
      </p:sp>
      <p:pic>
        <p:nvPicPr>
          <p:cNvPr id="215" name="Shape 2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38351" y="1310726"/>
            <a:ext cx="3495425" cy="101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Shape 2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71637" y="2742225"/>
            <a:ext cx="1762125" cy="130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Shape 2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35000" y="2742225"/>
            <a:ext cx="1039774" cy="152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Project goals </a:t>
            </a:r>
          </a:p>
        </p:txBody>
      </p:sp>
      <p:sp>
        <p:nvSpPr>
          <p:cNvPr id="223" name="Shape 223"/>
          <p:cNvSpPr txBox="1">
            <a:spLocks noGrp="1"/>
          </p:cNvSpPr>
          <p:nvPr>
            <p:ph type="body" idx="1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14350" lvl="0" indent="-285750" rtl="0">
              <a:spcBef>
                <a:spcPts val="0"/>
              </a:spcBef>
              <a:buFont typeface="Arial" charset="0"/>
              <a:buChar char="•"/>
            </a:pPr>
            <a:r>
              <a:rPr lang="en-GB" dirty="0"/>
              <a:t>In our final project implementation, we aim to build a Map Reduce application optimized for a non-distributed shared memory system. </a:t>
            </a:r>
          </a:p>
          <a:p>
            <a:pPr marL="514350" lvl="0" indent="-285750" rtl="0">
              <a:spcBef>
                <a:spcPts val="0"/>
              </a:spcBef>
              <a:buFont typeface="Arial" charset="0"/>
              <a:buChar char="•"/>
            </a:pPr>
            <a:r>
              <a:rPr lang="en-GB" dirty="0"/>
              <a:t>The application will solve common Map-reduce problems, such as the word count. </a:t>
            </a:r>
          </a:p>
          <a:p>
            <a:pPr marL="514350" lvl="0" indent="-285750" rtl="0">
              <a:spcBef>
                <a:spcPts val="0"/>
              </a:spcBef>
              <a:buFont typeface="Arial" charset="0"/>
              <a:buChar char="•"/>
            </a:pPr>
            <a:r>
              <a:rPr lang="en-GB" dirty="0"/>
              <a:t>The performance can then be compared to existing architectures like Hadoop.</a:t>
            </a:r>
          </a:p>
          <a:p>
            <a:pPr lvl="0">
              <a:spcBef>
                <a:spcPts val="0"/>
              </a:spcBef>
              <a:buNone/>
            </a:pPr>
            <a:endParaRPr dirty="0"/>
          </a:p>
          <a:p>
            <a:pPr lvl="0">
              <a:spcBef>
                <a:spcPts val="0"/>
              </a:spcBef>
              <a:buNone/>
            </a:pPr>
            <a:r>
              <a:rPr lang="en-GB" dirty="0"/>
              <a:t> 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 err="1"/>
              <a:t>RedLib</a:t>
            </a:r>
            <a:r>
              <a:rPr lang="en-GB" dirty="0"/>
              <a:t> </a:t>
            </a:r>
            <a:r>
              <a:rPr lang="en-GB" sz="1400" dirty="0"/>
              <a:t>[3]</a:t>
            </a:r>
            <a:r>
              <a:rPr lang="en-GB" dirty="0"/>
              <a:t> </a:t>
            </a:r>
          </a:p>
        </p:txBody>
      </p:sp>
      <p:sp>
        <p:nvSpPr>
          <p:cNvPr id="229" name="Shape 229"/>
          <p:cNvSpPr txBox="1">
            <a:spLocks noGrp="1"/>
          </p:cNvSpPr>
          <p:nvPr>
            <p:ph type="body" idx="1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14350" lvl="0" indent="-285750" rtl="0">
              <a:spcBef>
                <a:spcPts val="0"/>
              </a:spcBef>
              <a:buFont typeface="Arial" charset="0"/>
              <a:buChar char="•"/>
            </a:pPr>
            <a:r>
              <a:rPr lang="en-GB" dirty="0" err="1"/>
              <a:t>RedLib</a:t>
            </a:r>
            <a:r>
              <a:rPr lang="en-GB" dirty="0"/>
              <a:t> will be used for the reduction stage in our final implementation .</a:t>
            </a:r>
          </a:p>
          <a:p>
            <a:pPr marL="514350" lvl="0" indent="-285750" rtl="0">
              <a:spcBef>
                <a:spcPts val="0"/>
              </a:spcBef>
              <a:buClr>
                <a:srgbClr val="F3F3F3"/>
              </a:buClr>
              <a:buFont typeface="Arial" charset="0"/>
              <a:buChar char="•"/>
            </a:pPr>
            <a:r>
              <a:rPr lang="en-GB" dirty="0" err="1">
                <a:solidFill>
                  <a:srgbClr val="F3F3F3"/>
                </a:solidFill>
              </a:rPr>
              <a:t>RedLib</a:t>
            </a:r>
            <a:r>
              <a:rPr lang="en-GB" dirty="0">
                <a:solidFill>
                  <a:srgbClr val="F3F3F3"/>
                </a:solidFill>
              </a:rPr>
              <a:t> is a Lightweight Reduction Library for Java, developed at the University of Auckland. </a:t>
            </a:r>
          </a:p>
          <a:p>
            <a:pPr marL="514350" lvl="0" indent="-285750" rtl="0">
              <a:spcBef>
                <a:spcPts val="0"/>
              </a:spcBef>
              <a:buClr>
                <a:srgbClr val="F3F3F3"/>
              </a:buClr>
              <a:buFont typeface="Arial" charset="0"/>
              <a:buChar char="•"/>
            </a:pPr>
            <a:r>
              <a:rPr lang="en-GB" dirty="0">
                <a:solidFill>
                  <a:srgbClr val="F3F3F3"/>
                </a:solidFill>
              </a:rPr>
              <a:t>The development of </a:t>
            </a:r>
            <a:r>
              <a:rPr lang="en-GB" dirty="0" err="1">
                <a:solidFill>
                  <a:srgbClr val="F3F3F3"/>
                </a:solidFill>
              </a:rPr>
              <a:t>RedLib</a:t>
            </a:r>
            <a:r>
              <a:rPr lang="en-GB" dirty="0">
                <a:solidFill>
                  <a:srgbClr val="F3F3F3"/>
                </a:solidFill>
              </a:rPr>
              <a:t> was motivated to support map-reduce operations in Java, as Java support for reductions is currently limited.</a:t>
            </a:r>
          </a:p>
          <a:p>
            <a:pPr marL="514350" lvl="0" indent="-285750" rtl="0">
              <a:spcBef>
                <a:spcPts val="0"/>
              </a:spcBef>
              <a:buClr>
                <a:srgbClr val="F3F3F3"/>
              </a:buClr>
              <a:buFont typeface="Arial" charset="0"/>
              <a:buChar char="•"/>
            </a:pPr>
            <a:r>
              <a:rPr lang="en-GB" dirty="0">
                <a:solidFill>
                  <a:srgbClr val="F3F3F3"/>
                </a:solidFill>
              </a:rPr>
              <a:t>Its goal is to implement a reduction library for shared-memory applications that is as powerful as the frameworks available for distributed-memory applications, such as Hadoop.</a:t>
            </a:r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/>
              <a:t>Word Count Example (</a:t>
            </a:r>
            <a:r>
              <a:rPr lang="en-GB"/>
              <a:t>without RedLib)</a:t>
            </a:r>
            <a:endParaRPr lang="en-GB" dirty="0"/>
          </a:p>
        </p:txBody>
      </p:sp>
      <p:pic>
        <p:nvPicPr>
          <p:cNvPr id="235" name="Shape 2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487" y="1812250"/>
            <a:ext cx="8719024" cy="23203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/>
              <a:t>Word Count Example (</a:t>
            </a:r>
            <a:r>
              <a:rPr lang="en-GB"/>
              <a:t>with RedLib)</a:t>
            </a:r>
            <a:endParaRPr lang="en-GB" dirty="0"/>
          </a:p>
        </p:txBody>
      </p:sp>
      <p:pic>
        <p:nvPicPr>
          <p:cNvPr id="241" name="Shape 2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1850" y="2285887"/>
            <a:ext cx="7980300" cy="116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RedLib </a:t>
            </a:r>
            <a:r>
              <a:rPr lang="en-GB" dirty="0"/>
              <a:t>example</a:t>
            </a:r>
          </a:p>
        </p:txBody>
      </p:sp>
      <p:pic>
        <p:nvPicPr>
          <p:cNvPr id="247" name="Shape 2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7175" y="1460575"/>
            <a:ext cx="7639050" cy="241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Shape 2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7175" y="4066749"/>
            <a:ext cx="3200400" cy="79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36666"/>
              <a:buFont typeface="Arial"/>
              <a:buNone/>
            </a:pPr>
            <a:r>
              <a:rPr lang="en-GB"/>
              <a:t>Questions we will answer</a:t>
            </a:r>
          </a:p>
        </p:txBody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Why should we use MapReduce?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/>
              <a:t>What MapReduce is and how it works?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/>
              <a:t>What are some popular implementations of MapReduce?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/>
              <a:t>What will our solution for optimising MapReduce on a shared memory system will look like and what we have running currently?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/>
              <a:t>What work is left to be done?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JMapReduce - Mapping Overview</a:t>
            </a:r>
          </a:p>
        </p:txBody>
      </p:sp>
      <p:sp>
        <p:nvSpPr>
          <p:cNvPr id="254" name="Shape 254"/>
          <p:cNvSpPr txBox="1">
            <a:spLocks noGrp="1"/>
          </p:cNvSpPr>
          <p:nvPr>
            <p:ph type="body" idx="1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14350" lvl="0" indent="-285750" rtl="0">
              <a:spcBef>
                <a:spcPts val="0"/>
              </a:spcBef>
              <a:buFont typeface="Arial" charset="0"/>
              <a:buChar char="•"/>
            </a:pPr>
            <a:r>
              <a:rPr lang="en-GB" dirty="0"/>
              <a:t>Simple architecture akin to </a:t>
            </a:r>
            <a:r>
              <a:rPr lang="en-GB" dirty="0" err="1"/>
              <a:t>RedLib</a:t>
            </a:r>
            <a:endParaRPr lang="en-GB" dirty="0"/>
          </a:p>
          <a:p>
            <a:pPr marL="514350" lvl="0" indent="-285750">
              <a:spcBef>
                <a:spcPts val="0"/>
              </a:spcBef>
              <a:buFont typeface="Arial" charset="0"/>
              <a:buChar char="•"/>
            </a:pPr>
            <a:r>
              <a:rPr lang="en-GB" dirty="0"/>
              <a:t>Abstraction of parallelism</a:t>
            </a:r>
          </a:p>
          <a:p>
            <a:pPr marL="514350" lvl="0" indent="-285750" rtl="0">
              <a:spcBef>
                <a:spcPts val="0"/>
              </a:spcBef>
              <a:buFont typeface="Arial" charset="0"/>
              <a:buChar char="•"/>
            </a:pPr>
            <a:r>
              <a:rPr lang="en-GB" dirty="0"/>
              <a:t>Mapping interface</a:t>
            </a:r>
          </a:p>
          <a:p>
            <a:pPr marL="971550" lvl="1" indent="-285750">
              <a:spcBef>
                <a:spcPts val="0"/>
              </a:spcBef>
              <a:buFont typeface="Arial" charset="0"/>
              <a:buChar char="•"/>
            </a:pPr>
            <a:r>
              <a:rPr lang="en-GB" dirty="0"/>
              <a:t>Where the user’s mapping logic lies</a:t>
            </a:r>
          </a:p>
          <a:p>
            <a:pPr marL="514350" lvl="0" indent="-285750" rtl="0">
              <a:spcBef>
                <a:spcPts val="0"/>
              </a:spcBef>
              <a:buFont typeface="Arial" charset="0"/>
              <a:buChar char="•"/>
            </a:pPr>
            <a:r>
              <a:rPr lang="en-GB" dirty="0"/>
              <a:t>Mapper object</a:t>
            </a:r>
          </a:p>
          <a:p>
            <a:pPr marL="971550" lvl="1" indent="-285750" rtl="0">
              <a:spcBef>
                <a:spcPts val="0"/>
              </a:spcBef>
              <a:buFont typeface="Arial" charset="0"/>
              <a:buChar char="•"/>
            </a:pPr>
            <a:r>
              <a:rPr lang="en-GB" dirty="0"/>
              <a:t>Where the mapping occurs</a:t>
            </a:r>
          </a:p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JMapReduce - Mapping WordCount</a:t>
            </a:r>
          </a:p>
        </p:txBody>
      </p:sp>
      <p:sp>
        <p:nvSpPr>
          <p:cNvPr id="260" name="Shape 260"/>
          <p:cNvSpPr txBox="1">
            <a:spLocks noGrp="1"/>
          </p:cNvSpPr>
          <p:nvPr>
            <p:ph type="body" idx="1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14350" lvl="0" indent="-285750" rtl="0">
              <a:spcBef>
                <a:spcPts val="0"/>
              </a:spcBef>
              <a:buFont typeface="Arial" charset="0"/>
              <a:buChar char="•"/>
            </a:pPr>
            <a:r>
              <a:rPr lang="en-GB" dirty="0"/>
              <a:t>Input is split and passed to threads</a:t>
            </a:r>
          </a:p>
          <a:p>
            <a:pPr marL="514350" lvl="0" indent="-285750" rtl="0">
              <a:spcBef>
                <a:spcPts val="0"/>
              </a:spcBef>
              <a:buFont typeface="Arial" charset="0"/>
              <a:buChar char="•"/>
            </a:pPr>
            <a:r>
              <a:rPr lang="en-GB" dirty="0"/>
              <a:t>Each thread executes the map method</a:t>
            </a:r>
          </a:p>
          <a:p>
            <a:pPr marL="514350" lvl="0" indent="-285750" rtl="0">
              <a:spcBef>
                <a:spcPts val="0"/>
              </a:spcBef>
              <a:buFont typeface="Arial" charset="0"/>
              <a:buChar char="•"/>
            </a:pPr>
            <a:r>
              <a:rPr lang="en-GB" dirty="0"/>
              <a:t>Map method calls each return partial result</a:t>
            </a:r>
          </a:p>
          <a:p>
            <a:pPr marL="514350" lvl="0" indent="-285750" rtl="0">
              <a:spcBef>
                <a:spcPts val="0"/>
              </a:spcBef>
              <a:buFont typeface="Arial" charset="0"/>
              <a:buChar char="•"/>
            </a:pPr>
            <a:r>
              <a:rPr lang="en-GB" dirty="0"/>
              <a:t>Partial results collection reduced</a:t>
            </a:r>
          </a:p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dirty="0" err="1"/>
              <a:t>JMapReduce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1262744" y="1715589"/>
            <a:ext cx="647917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9600" dirty="0">
                <a:solidFill>
                  <a:schemeClr val="tx1"/>
                </a:solidFill>
              </a:rPr>
              <a:t>Demo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Evaluation/Testing methods</a:t>
            </a:r>
          </a:p>
        </p:txBody>
      </p:sp>
      <p:sp>
        <p:nvSpPr>
          <p:cNvPr id="271" name="Shape 271"/>
          <p:cNvSpPr txBox="1">
            <a:spLocks noGrp="1"/>
          </p:cNvSpPr>
          <p:nvPr>
            <p:ph type="body" idx="1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285750" lvl="0" indent="-285750">
              <a:spcBef>
                <a:spcPts val="0"/>
              </a:spcBef>
              <a:buFont typeface="Arial" charset="0"/>
              <a:buChar char="•"/>
            </a:pPr>
            <a:r>
              <a:rPr lang="en-US" dirty="0"/>
              <a:t>Benchmark sequential and parallel versions of our Mapper implementation</a:t>
            </a:r>
          </a:p>
          <a:p>
            <a:pPr marL="285750" lvl="0" indent="-285750">
              <a:spcBef>
                <a:spcPts val="0"/>
              </a:spcBef>
              <a:buFont typeface="Arial" charset="0"/>
              <a:buChar char="•"/>
            </a:pPr>
            <a:r>
              <a:rPr lang="en-US" dirty="0"/>
              <a:t>Benchmark our parallel implementation against Hadoop on a single shared memory system.</a:t>
            </a:r>
            <a:endParaRPr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/>
              <a:t>Future work</a:t>
            </a:r>
          </a:p>
        </p:txBody>
      </p:sp>
      <p:sp>
        <p:nvSpPr>
          <p:cNvPr id="271" name="Shape 271"/>
          <p:cNvSpPr txBox="1">
            <a:spLocks noGrp="1"/>
          </p:cNvSpPr>
          <p:nvPr>
            <p:ph type="body" idx="1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285750" lvl="0" indent="-285750">
              <a:spcBef>
                <a:spcPts val="0"/>
              </a:spcBef>
              <a:buFont typeface="Arial" charset="0"/>
              <a:buChar char="•"/>
            </a:pPr>
            <a:r>
              <a:rPr lang="en-US" dirty="0" err="1"/>
              <a:t>Parallelise</a:t>
            </a:r>
            <a:r>
              <a:rPr lang="en-US" dirty="0"/>
              <a:t> our Mapper implementation</a:t>
            </a:r>
          </a:p>
          <a:p>
            <a:pPr marL="285750" lvl="0" indent="-285750">
              <a:spcBef>
                <a:spcPts val="0"/>
              </a:spcBef>
              <a:buFont typeface="Arial" charset="0"/>
              <a:buChar char="•"/>
            </a:pPr>
            <a:r>
              <a:rPr lang="en-US" dirty="0"/>
              <a:t>Set up a benchmarking environment</a:t>
            </a:r>
          </a:p>
          <a:p>
            <a:pPr marL="285750" lvl="0" indent="-285750">
              <a:spcBef>
                <a:spcPts val="0"/>
              </a:spcBef>
              <a:buFont typeface="Arial" charset="0"/>
              <a:buChar char="•"/>
            </a:pPr>
            <a:r>
              <a:rPr lang="en-US" dirty="0"/>
              <a:t>Optimize our implementation by tweaking </a:t>
            </a:r>
            <a:r>
              <a:rPr lang="en-US" dirty="0" err="1"/>
              <a:t>parallelisation</a:t>
            </a:r>
            <a:r>
              <a:rPr lang="en-US" dirty="0"/>
              <a:t> methods</a:t>
            </a:r>
          </a:p>
        </p:txBody>
      </p:sp>
    </p:spTree>
    <p:extLst>
      <p:ext uri="{BB962C8B-B14F-4D97-AF65-F5344CB8AC3E}">
        <p14:creationId xmlns:p14="http://schemas.microsoft.com/office/powerpoint/2010/main" val="3927075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36666"/>
              <a:buFont typeface="Arial"/>
              <a:buNone/>
            </a:pPr>
            <a:r>
              <a:rPr lang="en-GB"/>
              <a:t>Questions we have answered</a:t>
            </a:r>
          </a:p>
        </p:txBody>
      </p:sp>
      <p:sp>
        <p:nvSpPr>
          <p:cNvPr id="277" name="Shape 277"/>
          <p:cNvSpPr txBox="1">
            <a:spLocks noGrp="1"/>
          </p:cNvSpPr>
          <p:nvPr>
            <p:ph type="body" idx="1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Why should we use MapReduce?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/>
              <a:t>What MapReduce is and how it works?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/>
              <a:t>What are some popular implementations of MapReduce?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/>
              <a:t>What will our solution for optimising MapReduce on a shared memory system will look like and what we have running currently?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/>
              <a:t>What work is left to be done?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hape 282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References</a:t>
            </a:r>
          </a:p>
        </p:txBody>
      </p:sp>
      <p:sp>
        <p:nvSpPr>
          <p:cNvPr id="283" name="Shape 283"/>
          <p:cNvSpPr txBox="1">
            <a:spLocks noGrp="1"/>
          </p:cNvSpPr>
          <p:nvPr>
            <p:ph type="body" idx="1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sz="1400"/>
              <a:t>[1]E. Coppa. “Anatomy of a Map Reduce Job” Website. Available: </a:t>
            </a:r>
            <a:r>
              <a:rPr lang="en-GB" sz="1400" u="sng">
                <a:solidFill>
                  <a:srgbClr val="F3F3F3"/>
                </a:solidFill>
                <a:hlinkClick r:id="rId3"/>
              </a:rPr>
              <a:t>http://ercoppa.github.io/HadoopInternals/AnatomyMapReduceJob.html</a:t>
            </a:r>
          </a:p>
          <a:p>
            <a:pPr lvl="0">
              <a:spcBef>
                <a:spcPts val="0"/>
              </a:spcBef>
              <a:buNone/>
            </a:pPr>
            <a:r>
              <a:rPr lang="en-GB" sz="1400"/>
              <a:t>[2]K. A. Kumar, J. Gluck, A. Deshpande, J. Lin, “Optimization Techniques for “Scaling Down” Hadoop on Multi-Core, Shared-Memory Systems” University of Maryland USA 2014</a:t>
            </a:r>
          </a:p>
          <a:p>
            <a:pPr lvl="0">
              <a:spcBef>
                <a:spcPts val="0"/>
              </a:spcBef>
              <a:buNone/>
            </a:pPr>
            <a:r>
              <a:rPr lang="en-GB" sz="1400"/>
              <a:t>[3] M. Mehrabi(2015). RedLib: A Lightweight Reduction Library for Java. Auckland, New Zealand.</a:t>
            </a:r>
          </a:p>
          <a:p>
            <a:pPr lvl="0">
              <a:spcBef>
                <a:spcPts val="0"/>
              </a:spcBef>
              <a:buNone/>
            </a:pPr>
            <a:endParaRPr sz="1400"/>
          </a:p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Motivation</a:t>
            </a:r>
          </a:p>
        </p:txBody>
      </p:sp>
      <p:pic>
        <p:nvPicPr>
          <p:cNvPr id="76" name="Shape 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11800" y="1485850"/>
            <a:ext cx="2520399" cy="3110699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Shape 77"/>
          <p:cNvSpPr txBox="1"/>
          <p:nvPr/>
        </p:nvSpPr>
        <p:spPr>
          <a:xfrm>
            <a:off x="3514950" y="2630950"/>
            <a:ext cx="2114100" cy="820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GB" sz="3600" b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word.io</a:t>
            </a:r>
          </a:p>
        </p:txBody>
      </p:sp>
      <p:pic>
        <p:nvPicPr>
          <p:cNvPr id="78" name="Shape 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50437" y="2581049"/>
            <a:ext cx="920300" cy="92031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9" name="Shape 79"/>
          <p:cNvGrpSpPr/>
          <p:nvPr/>
        </p:nvGrpSpPr>
        <p:grpSpPr>
          <a:xfrm>
            <a:off x="5963562" y="-579375"/>
            <a:ext cx="3681200" cy="6442111"/>
            <a:chOff x="5963562" y="-579375"/>
            <a:chExt cx="3681200" cy="6442111"/>
          </a:xfrm>
        </p:grpSpPr>
        <p:pic>
          <p:nvPicPr>
            <p:cNvPr id="80" name="Shape 8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963562" y="340924"/>
              <a:ext cx="920300" cy="92031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" name="Shape 8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963562" y="1261224"/>
              <a:ext cx="920300" cy="92031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2" name="Shape 8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963562" y="2181524"/>
              <a:ext cx="920300" cy="92031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3" name="Shape 8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963562" y="3101824"/>
              <a:ext cx="920300" cy="92031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4" name="Shape 8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963562" y="4022124"/>
              <a:ext cx="920300" cy="92031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5" name="Shape 8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963562" y="-579375"/>
              <a:ext cx="920300" cy="92031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6" name="Shape 8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963562" y="4942424"/>
              <a:ext cx="920300" cy="92031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7" name="Shape 8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883862" y="340924"/>
              <a:ext cx="920300" cy="92031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8" name="Shape 8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883862" y="1261224"/>
              <a:ext cx="920300" cy="92031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9" name="Shape 8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883862" y="2181524"/>
              <a:ext cx="920300" cy="92031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0" name="Shape 9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883862" y="3101824"/>
              <a:ext cx="920300" cy="92031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1" name="Shape 9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883862" y="4022124"/>
              <a:ext cx="920300" cy="92031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2" name="Shape 9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883862" y="-579375"/>
              <a:ext cx="920300" cy="92031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3" name="Shape 9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883862" y="4942424"/>
              <a:ext cx="920300" cy="92031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4" name="Shape 9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804162" y="340924"/>
              <a:ext cx="920300" cy="92031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5" name="Shape 9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804162" y="1261224"/>
              <a:ext cx="920300" cy="92031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6" name="Shape 9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804162" y="2181524"/>
              <a:ext cx="920300" cy="92031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" name="Shape 9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804162" y="3101824"/>
              <a:ext cx="920300" cy="92031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8" name="Shape 9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804162" y="4022124"/>
              <a:ext cx="920300" cy="92031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9" name="Shape 9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804162" y="-579375"/>
              <a:ext cx="920300" cy="92031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0" name="Shape 10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804162" y="4942424"/>
              <a:ext cx="920300" cy="92031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1" name="Shape 10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724462" y="340924"/>
              <a:ext cx="920300" cy="92031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2" name="Shape 10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724462" y="1261224"/>
              <a:ext cx="920300" cy="92031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3" name="Shape 10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724462" y="2181524"/>
              <a:ext cx="920300" cy="92031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4" name="Shape 10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724462" y="3101824"/>
              <a:ext cx="920300" cy="92031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5" name="Shape 10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724462" y="4022124"/>
              <a:ext cx="920300" cy="92031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6" name="Shape 10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724462" y="-579375"/>
              <a:ext cx="920300" cy="92031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7" name="Shape 10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724462" y="4942424"/>
              <a:ext cx="920300" cy="92031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Motivation</a:t>
            </a:r>
          </a:p>
        </p:txBody>
      </p:sp>
      <p:sp>
        <p:nvSpPr>
          <p:cNvPr id="113" name="Shape 113"/>
          <p:cNvSpPr txBox="1">
            <a:spLocks noGrp="1"/>
          </p:cNvSpPr>
          <p:nvPr>
            <p:ph type="body" idx="1"/>
          </p:nvPr>
        </p:nvSpPr>
        <p:spPr>
          <a:xfrm>
            <a:off x="387900" y="1374374"/>
            <a:ext cx="8368200" cy="30789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b="1">
                <a:solidFill>
                  <a:srgbClr val="FFFFFF"/>
                </a:solidFill>
              </a:rPr>
              <a:t>MapReduce</a:t>
            </a:r>
            <a:r>
              <a:rPr lang="en-GB">
                <a:solidFill>
                  <a:srgbClr val="FFFFFF"/>
                </a:solidFill>
              </a:rPr>
              <a:t> is a well-known approach in distributed systems to execute large data processing tasks in </a:t>
            </a:r>
            <a:r>
              <a:rPr lang="en-GB" b="1">
                <a:solidFill>
                  <a:srgbClr val="FFFFFF"/>
                </a:solidFill>
              </a:rPr>
              <a:t>parallel</a:t>
            </a:r>
            <a:r>
              <a:rPr lang="en-GB">
                <a:solidFill>
                  <a:srgbClr val="FFFFFF"/>
                </a:solidFill>
              </a:rPr>
              <a:t>.</a:t>
            </a:r>
          </a:p>
          <a:p>
            <a:pPr lvl="0">
              <a:spcBef>
                <a:spcPts val="0"/>
              </a:spcBef>
              <a:buNone/>
            </a:pPr>
            <a:r>
              <a:rPr lang="en-GB" b="1">
                <a:solidFill>
                  <a:srgbClr val="FFFFFF"/>
                </a:solidFill>
              </a:rPr>
              <a:t>MapReduce</a:t>
            </a:r>
            <a:r>
              <a:rPr lang="en-GB">
                <a:solidFill>
                  <a:srgbClr val="FFFFFF"/>
                </a:solidFill>
              </a:rPr>
              <a:t> enables programmers to write </a:t>
            </a:r>
            <a:r>
              <a:rPr lang="en-GB" b="1">
                <a:solidFill>
                  <a:srgbClr val="FFFFFF"/>
                </a:solidFill>
              </a:rPr>
              <a:t>distributed applications</a:t>
            </a:r>
            <a:r>
              <a:rPr lang="en-GB">
                <a:solidFill>
                  <a:srgbClr val="FFFFFF"/>
                </a:solidFill>
              </a:rPr>
              <a:t> without having to worry about the underlying distributed computing </a:t>
            </a:r>
            <a:r>
              <a:rPr lang="en-GB" b="1">
                <a:solidFill>
                  <a:srgbClr val="FFFFFF"/>
                </a:solidFill>
              </a:rPr>
              <a:t>infrastructure</a:t>
            </a:r>
            <a:r>
              <a:rPr lang="en-GB">
                <a:solidFill>
                  <a:srgbClr val="FFFFFF"/>
                </a:solidFill>
              </a:rPr>
              <a:t>.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 b="1">
                <a:solidFill>
                  <a:srgbClr val="FFFFFF"/>
                </a:solidFill>
              </a:rPr>
              <a:t>MapReduce </a:t>
            </a:r>
            <a:r>
              <a:rPr lang="en-GB">
                <a:solidFill>
                  <a:srgbClr val="FFFFFF"/>
                </a:solidFill>
              </a:rPr>
              <a:t>provides the ability to </a:t>
            </a:r>
            <a:r>
              <a:rPr lang="en-GB" b="1">
                <a:solidFill>
                  <a:srgbClr val="FFFFFF"/>
                </a:solidFill>
              </a:rPr>
              <a:t>transparently</a:t>
            </a:r>
            <a:r>
              <a:rPr lang="en-GB">
                <a:solidFill>
                  <a:srgbClr val="FFFFFF"/>
                </a:solidFill>
              </a:rPr>
              <a:t> </a:t>
            </a:r>
            <a:r>
              <a:rPr lang="en-GB" b="1">
                <a:solidFill>
                  <a:srgbClr val="FFFFFF"/>
                </a:solidFill>
              </a:rPr>
              <a:t>scale</a:t>
            </a:r>
            <a:r>
              <a:rPr lang="en-GB">
                <a:solidFill>
                  <a:srgbClr val="FFFFFF"/>
                </a:solidFill>
              </a:rPr>
              <a:t> out the cluster by adding nodes. The </a:t>
            </a:r>
            <a:r>
              <a:rPr lang="en-GB" b="1">
                <a:solidFill>
                  <a:srgbClr val="FFFFFF"/>
                </a:solidFill>
              </a:rPr>
              <a:t>automatic failover</a:t>
            </a:r>
            <a:r>
              <a:rPr lang="en-GB">
                <a:solidFill>
                  <a:srgbClr val="FFFFFF"/>
                </a:solidFill>
              </a:rPr>
              <a:t> of both data storage and data processing subsystems happen with zero impact on applications.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 sz="1800">
                <a:solidFill>
                  <a:srgbClr val="FFFFFF"/>
                </a:solidFill>
              </a:rPr>
              <a:t>It is useful in a wide range of applications including at Google, to completely regenerate Google's index of the World Wide Web.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How does MapReduce work?</a:t>
            </a:r>
          </a:p>
        </p:txBody>
      </p:sp>
      <p:sp>
        <p:nvSpPr>
          <p:cNvPr id="119" name="Shape 119"/>
          <p:cNvSpPr txBox="1"/>
          <p:nvPr/>
        </p:nvSpPr>
        <p:spPr>
          <a:xfrm>
            <a:off x="147500" y="1563325"/>
            <a:ext cx="2873100" cy="23835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1800" b="1">
                <a:solidFill>
                  <a:srgbClr val="FFFFFF"/>
                </a:solidFill>
              </a:rPr>
              <a:t>1. Mapping Phase</a:t>
            </a:r>
          </a:p>
          <a:p>
            <a:pPr lvl="0" algn="ctr" rtl="0">
              <a:spcBef>
                <a:spcPts val="0"/>
              </a:spcBef>
              <a:buNone/>
            </a:pPr>
            <a:endParaRPr sz="1800" b="1">
              <a:solidFill>
                <a:srgbClr val="FFFFFF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en-GB" sz="1800">
                <a:solidFill>
                  <a:srgbClr val="FFFFFF"/>
                </a:solidFill>
              </a:rPr>
              <a:t>A set of data is broken down into a set of tuples, where each tuple is a key-value pair.</a:t>
            </a:r>
          </a:p>
        </p:txBody>
      </p:sp>
      <p:sp>
        <p:nvSpPr>
          <p:cNvPr id="120" name="Shape 120"/>
          <p:cNvSpPr txBox="1"/>
          <p:nvPr/>
        </p:nvSpPr>
        <p:spPr>
          <a:xfrm>
            <a:off x="6123401" y="1563325"/>
            <a:ext cx="2873100" cy="23835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1800" b="1" dirty="0">
                <a:solidFill>
                  <a:srgbClr val="FFFFFF"/>
                </a:solidFill>
              </a:rPr>
              <a:t>3. Reduction</a:t>
            </a:r>
          </a:p>
          <a:p>
            <a:pPr lvl="0" algn="ctr" rtl="0">
              <a:spcBef>
                <a:spcPts val="0"/>
              </a:spcBef>
              <a:buNone/>
            </a:pPr>
            <a:endParaRPr sz="1800" b="1" dirty="0">
              <a:solidFill>
                <a:srgbClr val="FFFFFF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en-GB" sz="1800" dirty="0">
                <a:solidFill>
                  <a:srgbClr val="FFFFFF"/>
                </a:solidFill>
              </a:rPr>
              <a:t>The data which is output from the mapper is aggregated, filtered, and combined in a number of ways, to form a set of output tuples.</a:t>
            </a:r>
          </a:p>
        </p:txBody>
      </p:sp>
      <p:sp>
        <p:nvSpPr>
          <p:cNvPr id="121" name="Shape 121"/>
          <p:cNvSpPr txBox="1"/>
          <p:nvPr/>
        </p:nvSpPr>
        <p:spPr>
          <a:xfrm>
            <a:off x="3135453" y="1563325"/>
            <a:ext cx="2873100" cy="23835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1800" b="1" dirty="0">
                <a:solidFill>
                  <a:srgbClr val="FFFFFF"/>
                </a:solidFill>
              </a:rPr>
              <a:t>2. Sort</a:t>
            </a:r>
          </a:p>
          <a:p>
            <a:pPr lvl="0" algn="ctr" rtl="0">
              <a:spcBef>
                <a:spcPts val="0"/>
              </a:spcBef>
              <a:buNone/>
            </a:pPr>
            <a:endParaRPr sz="1800" b="1" dirty="0">
              <a:solidFill>
                <a:srgbClr val="FFFFFF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en-GB" sz="1800" dirty="0">
                <a:solidFill>
                  <a:srgbClr val="FFFFFF"/>
                </a:solidFill>
              </a:rPr>
              <a:t>Groups key-value pairs by some definition of a group.</a:t>
            </a:r>
          </a:p>
        </p:txBody>
      </p:sp>
      <p:grpSp>
        <p:nvGrpSpPr>
          <p:cNvPr id="122" name="Shape 122"/>
          <p:cNvGrpSpPr/>
          <p:nvPr/>
        </p:nvGrpSpPr>
        <p:grpSpPr>
          <a:xfrm>
            <a:off x="3136275" y="4024100"/>
            <a:ext cx="5896224" cy="202650"/>
            <a:chOff x="3136275" y="4024100"/>
            <a:chExt cx="5896224" cy="202650"/>
          </a:xfrm>
        </p:grpSpPr>
        <p:sp>
          <p:nvSpPr>
            <p:cNvPr id="123" name="Shape 123"/>
            <p:cNvSpPr/>
            <p:nvPr/>
          </p:nvSpPr>
          <p:spPr>
            <a:xfrm>
              <a:off x="3136275" y="4024100"/>
              <a:ext cx="3155575" cy="202650"/>
            </a:xfrm>
            <a:custGeom>
              <a:avLst/>
              <a:gdLst/>
              <a:ahLst/>
              <a:cxnLst/>
              <a:rect l="0" t="0" r="0" b="0"/>
              <a:pathLst>
                <a:path w="126223" h="8106" extrusionOk="0">
                  <a:moveTo>
                    <a:pt x="0" y="0"/>
                  </a:moveTo>
                  <a:cubicBezTo>
                    <a:pt x="9907" y="1222"/>
                    <a:pt x="40402" y="7269"/>
                    <a:pt x="59445" y="7334"/>
                  </a:cubicBezTo>
                  <a:cubicBezTo>
                    <a:pt x="78487" y="7398"/>
                    <a:pt x="103127" y="257"/>
                    <a:pt x="114257" y="386"/>
                  </a:cubicBezTo>
                  <a:cubicBezTo>
                    <a:pt x="125386" y="514"/>
                    <a:pt x="124228" y="6819"/>
                    <a:pt x="126223" y="8106"/>
                  </a:cubicBezTo>
                </a:path>
              </a:pathLst>
            </a:cu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lg" len="lg"/>
              <a:tailEnd type="none" w="lg" len="lg"/>
            </a:ln>
          </p:spPr>
        </p:sp>
        <p:sp>
          <p:nvSpPr>
            <p:cNvPr id="124" name="Shape 124"/>
            <p:cNvSpPr/>
            <p:nvPr/>
          </p:nvSpPr>
          <p:spPr>
            <a:xfrm flipH="1">
              <a:off x="6291882" y="4024100"/>
              <a:ext cx="2740616" cy="202650"/>
            </a:xfrm>
            <a:custGeom>
              <a:avLst/>
              <a:gdLst/>
              <a:ahLst/>
              <a:cxnLst/>
              <a:rect l="0" t="0" r="0" b="0"/>
              <a:pathLst>
                <a:path w="126223" h="8106" extrusionOk="0">
                  <a:moveTo>
                    <a:pt x="0" y="0"/>
                  </a:moveTo>
                  <a:cubicBezTo>
                    <a:pt x="9907" y="1222"/>
                    <a:pt x="40402" y="7269"/>
                    <a:pt x="59445" y="7334"/>
                  </a:cubicBezTo>
                  <a:cubicBezTo>
                    <a:pt x="78487" y="7398"/>
                    <a:pt x="103127" y="257"/>
                    <a:pt x="114257" y="386"/>
                  </a:cubicBezTo>
                  <a:cubicBezTo>
                    <a:pt x="125386" y="514"/>
                    <a:pt x="124228" y="6819"/>
                    <a:pt x="126223" y="8106"/>
                  </a:cubicBezTo>
                </a:path>
              </a:pathLst>
            </a:cu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lg" len="lg"/>
              <a:tailEnd type="none" w="lg" len="lg"/>
            </a:ln>
          </p:spPr>
        </p:sp>
      </p:grpSp>
      <p:sp>
        <p:nvSpPr>
          <p:cNvPr id="125" name="Shape 125"/>
          <p:cNvSpPr txBox="1"/>
          <p:nvPr/>
        </p:nvSpPr>
        <p:spPr>
          <a:xfrm>
            <a:off x="4954906" y="4304025"/>
            <a:ext cx="2760888" cy="45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GB" sz="1800" dirty="0">
                <a:solidFill>
                  <a:srgbClr val="FFFFFF"/>
                </a:solidFill>
              </a:rPr>
              <a:t>Reduction Phase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MapReduce Example </a:t>
            </a:r>
          </a:p>
        </p:txBody>
      </p:sp>
      <p:grpSp>
        <p:nvGrpSpPr>
          <p:cNvPr id="131" name="Shape 131"/>
          <p:cNvGrpSpPr/>
          <p:nvPr/>
        </p:nvGrpSpPr>
        <p:grpSpPr>
          <a:xfrm>
            <a:off x="766662" y="1668256"/>
            <a:ext cx="456725" cy="2656724"/>
            <a:chOff x="766587" y="1689000"/>
            <a:chExt cx="456725" cy="2656724"/>
          </a:xfrm>
        </p:grpSpPr>
        <p:pic>
          <p:nvPicPr>
            <p:cNvPr id="132" name="Shape 13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66587" y="1689000"/>
              <a:ext cx="456725" cy="56368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3" name="Shape 13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66587" y="2386680"/>
              <a:ext cx="456725" cy="56368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4" name="Shape 13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66587" y="3084361"/>
              <a:ext cx="456725" cy="56368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5" name="Shape 13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66587" y="3782042"/>
              <a:ext cx="456725" cy="56368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36" name="Shape 1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78587" y="1973424"/>
            <a:ext cx="920300" cy="9203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Shape 1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78587" y="3202913"/>
            <a:ext cx="920300" cy="92031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8" name="Shape 138"/>
          <p:cNvGrpSpPr/>
          <p:nvPr/>
        </p:nvGrpSpPr>
        <p:grpSpPr>
          <a:xfrm>
            <a:off x="6142037" y="1973424"/>
            <a:ext cx="920300" cy="2149799"/>
            <a:chOff x="6142037" y="1973424"/>
            <a:chExt cx="920300" cy="2149799"/>
          </a:xfrm>
        </p:grpSpPr>
        <p:pic>
          <p:nvPicPr>
            <p:cNvPr id="139" name="Shape 13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142037" y="1973424"/>
              <a:ext cx="920300" cy="92031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0" name="Shape 14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142037" y="3202913"/>
              <a:ext cx="920300" cy="92031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1" name="Shape 141"/>
          <p:cNvGrpSpPr/>
          <p:nvPr/>
        </p:nvGrpSpPr>
        <p:grpSpPr>
          <a:xfrm>
            <a:off x="1223387" y="1970980"/>
            <a:ext cx="1255200" cy="676797"/>
            <a:chOff x="1223387" y="1970980"/>
            <a:chExt cx="1255200" cy="676797"/>
          </a:xfrm>
        </p:grpSpPr>
        <p:cxnSp>
          <p:nvCxnSpPr>
            <p:cNvPr id="142" name="Shape 142"/>
            <p:cNvCxnSpPr>
              <a:endCxn id="136" idx="1"/>
            </p:cNvCxnSpPr>
            <p:nvPr/>
          </p:nvCxnSpPr>
          <p:spPr>
            <a:xfrm>
              <a:off x="1223387" y="1970980"/>
              <a:ext cx="1255200" cy="462600"/>
            </a:xfrm>
            <a:prstGeom prst="straightConnector1">
              <a:avLst/>
            </a:pr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143" name="Shape 143"/>
            <p:cNvCxnSpPr>
              <a:stCxn id="133" idx="3"/>
              <a:endCxn id="136" idx="1"/>
            </p:cNvCxnSpPr>
            <p:nvPr/>
          </p:nvCxnSpPr>
          <p:spPr>
            <a:xfrm flipV="1">
              <a:off x="1223387" y="2433580"/>
              <a:ext cx="1255200" cy="214197"/>
            </a:xfrm>
            <a:prstGeom prst="straightConnector1">
              <a:avLst/>
            </a:pr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lg" len="lg"/>
              <a:tailEnd type="triangle" w="lg" len="lg"/>
            </a:ln>
          </p:spPr>
        </p:cxnSp>
      </p:grpSp>
      <p:grpSp>
        <p:nvGrpSpPr>
          <p:cNvPr id="144" name="Shape 144"/>
          <p:cNvGrpSpPr/>
          <p:nvPr/>
        </p:nvGrpSpPr>
        <p:grpSpPr>
          <a:xfrm>
            <a:off x="1223387" y="3345458"/>
            <a:ext cx="1255200" cy="697681"/>
            <a:chOff x="1223387" y="3345458"/>
            <a:chExt cx="1255200" cy="697681"/>
          </a:xfrm>
        </p:grpSpPr>
        <p:cxnSp>
          <p:nvCxnSpPr>
            <p:cNvPr id="145" name="Shape 145"/>
            <p:cNvCxnSpPr>
              <a:stCxn id="134" idx="3"/>
              <a:endCxn id="137" idx="1"/>
            </p:cNvCxnSpPr>
            <p:nvPr/>
          </p:nvCxnSpPr>
          <p:spPr>
            <a:xfrm>
              <a:off x="1223387" y="3345458"/>
              <a:ext cx="1255200" cy="317611"/>
            </a:xfrm>
            <a:prstGeom prst="straightConnector1">
              <a:avLst/>
            </a:pr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146" name="Shape 146"/>
            <p:cNvCxnSpPr>
              <a:stCxn id="135" idx="3"/>
              <a:endCxn id="137" idx="1"/>
            </p:cNvCxnSpPr>
            <p:nvPr/>
          </p:nvCxnSpPr>
          <p:spPr>
            <a:xfrm flipV="1">
              <a:off x="1223387" y="3663069"/>
              <a:ext cx="1255200" cy="380070"/>
            </a:xfrm>
            <a:prstGeom prst="straightConnector1">
              <a:avLst/>
            </a:pr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lg" len="lg"/>
              <a:tailEnd type="triangle" w="lg" len="lg"/>
            </a:ln>
          </p:spPr>
        </p:cxnSp>
      </p:grpSp>
      <p:grpSp>
        <p:nvGrpSpPr>
          <p:cNvPr id="147" name="Shape 147"/>
          <p:cNvGrpSpPr/>
          <p:nvPr/>
        </p:nvGrpSpPr>
        <p:grpSpPr>
          <a:xfrm>
            <a:off x="3506787" y="2141375"/>
            <a:ext cx="1165200" cy="1836550"/>
            <a:chOff x="3506787" y="2141375"/>
            <a:chExt cx="1165200" cy="1836550"/>
          </a:xfrm>
        </p:grpSpPr>
        <p:sp>
          <p:nvSpPr>
            <p:cNvPr id="148" name="Shape 148"/>
            <p:cNvSpPr txBox="1"/>
            <p:nvPr/>
          </p:nvSpPr>
          <p:spPr>
            <a:xfrm>
              <a:off x="3506787" y="2141375"/>
              <a:ext cx="1165200" cy="629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rPr lang="en-GB" dirty="0">
                  <a:solidFill>
                    <a:srgbClr val="FFFFFF"/>
                  </a:solidFill>
                </a:rPr>
                <a:t>Cat: 11</a:t>
              </a:r>
            </a:p>
            <a:p>
              <a:pPr lvl="0">
                <a:spcBef>
                  <a:spcPts val="0"/>
                </a:spcBef>
                <a:buNone/>
              </a:pPr>
              <a:r>
                <a:rPr lang="en-GB" dirty="0">
                  <a:solidFill>
                    <a:srgbClr val="FFFFFF"/>
                  </a:solidFill>
                </a:rPr>
                <a:t>Dog: 16</a:t>
              </a:r>
            </a:p>
          </p:txBody>
        </p:sp>
        <p:sp>
          <p:nvSpPr>
            <p:cNvPr id="149" name="Shape 149"/>
            <p:cNvSpPr txBox="1"/>
            <p:nvPr/>
          </p:nvSpPr>
          <p:spPr>
            <a:xfrm>
              <a:off x="3506787" y="3348225"/>
              <a:ext cx="1165200" cy="629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-GB">
                  <a:solidFill>
                    <a:srgbClr val="FFFFFF"/>
                  </a:solidFill>
                </a:rPr>
                <a:t>Cat: 18</a:t>
              </a:r>
            </a:p>
            <a:p>
              <a:pPr lvl="0" rtl="0">
                <a:spcBef>
                  <a:spcPts val="0"/>
                </a:spcBef>
                <a:buNone/>
              </a:pPr>
              <a:r>
                <a:rPr lang="en-GB">
                  <a:solidFill>
                    <a:srgbClr val="FFFFFF"/>
                  </a:solidFill>
                </a:rPr>
                <a:t>Dog: 17</a:t>
              </a:r>
            </a:p>
          </p:txBody>
        </p:sp>
      </p:grpSp>
      <p:grpSp>
        <p:nvGrpSpPr>
          <p:cNvPr id="150" name="Shape 150"/>
          <p:cNvGrpSpPr/>
          <p:nvPr/>
        </p:nvGrpSpPr>
        <p:grpSpPr>
          <a:xfrm>
            <a:off x="4220537" y="2330169"/>
            <a:ext cx="1921500" cy="1332899"/>
            <a:chOff x="4220537" y="2330169"/>
            <a:chExt cx="1921500" cy="1332899"/>
          </a:xfrm>
        </p:grpSpPr>
        <p:cxnSp>
          <p:nvCxnSpPr>
            <p:cNvPr id="151" name="Shape 151"/>
            <p:cNvCxnSpPr>
              <a:endCxn id="140" idx="1"/>
            </p:cNvCxnSpPr>
            <p:nvPr/>
          </p:nvCxnSpPr>
          <p:spPr>
            <a:xfrm>
              <a:off x="4220537" y="2330169"/>
              <a:ext cx="1921500" cy="1332899"/>
            </a:xfrm>
            <a:prstGeom prst="straightConnector1">
              <a:avLst/>
            </a:pr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152" name="Shape 152"/>
            <p:cNvCxnSpPr>
              <a:endCxn id="140" idx="1"/>
            </p:cNvCxnSpPr>
            <p:nvPr/>
          </p:nvCxnSpPr>
          <p:spPr>
            <a:xfrm>
              <a:off x="4241537" y="3537369"/>
              <a:ext cx="1900500" cy="125700"/>
            </a:xfrm>
            <a:prstGeom prst="straightConnector1">
              <a:avLst/>
            </a:pr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lg" len="lg"/>
              <a:tailEnd type="triangle" w="lg" len="lg"/>
            </a:ln>
          </p:spPr>
        </p:cxnSp>
      </p:grpSp>
      <p:grpSp>
        <p:nvGrpSpPr>
          <p:cNvPr id="153" name="Shape 153"/>
          <p:cNvGrpSpPr/>
          <p:nvPr/>
        </p:nvGrpSpPr>
        <p:grpSpPr>
          <a:xfrm>
            <a:off x="4283537" y="2433580"/>
            <a:ext cx="1858500" cy="1334700"/>
            <a:chOff x="4283537" y="2433580"/>
            <a:chExt cx="1858500" cy="1334700"/>
          </a:xfrm>
        </p:grpSpPr>
        <p:cxnSp>
          <p:nvCxnSpPr>
            <p:cNvPr id="154" name="Shape 154"/>
            <p:cNvCxnSpPr>
              <a:endCxn id="139" idx="1"/>
            </p:cNvCxnSpPr>
            <p:nvPr/>
          </p:nvCxnSpPr>
          <p:spPr>
            <a:xfrm rot="10800000" flipH="1">
              <a:off x="4294037" y="2433580"/>
              <a:ext cx="1848000" cy="127800"/>
            </a:xfrm>
            <a:prstGeom prst="straightConnector1">
              <a:avLst/>
            </a:pr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155" name="Shape 155"/>
            <p:cNvCxnSpPr>
              <a:endCxn id="139" idx="1"/>
            </p:cNvCxnSpPr>
            <p:nvPr/>
          </p:nvCxnSpPr>
          <p:spPr>
            <a:xfrm rot="10800000" flipH="1">
              <a:off x="4283537" y="2433580"/>
              <a:ext cx="1858500" cy="1334700"/>
            </a:xfrm>
            <a:prstGeom prst="straightConnector1">
              <a:avLst/>
            </a:pr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lg" len="lg"/>
              <a:tailEnd type="triangle" w="lg" len="lg"/>
            </a:ln>
          </p:spPr>
        </p:cxnSp>
      </p:grpSp>
      <p:grpSp>
        <p:nvGrpSpPr>
          <p:cNvPr id="156" name="Shape 156"/>
          <p:cNvGrpSpPr/>
          <p:nvPr/>
        </p:nvGrpSpPr>
        <p:grpSpPr>
          <a:xfrm>
            <a:off x="7212212" y="2141375"/>
            <a:ext cx="1165200" cy="1836550"/>
            <a:chOff x="7212212" y="2141375"/>
            <a:chExt cx="1165200" cy="1836550"/>
          </a:xfrm>
        </p:grpSpPr>
        <p:sp>
          <p:nvSpPr>
            <p:cNvPr id="157" name="Shape 157"/>
            <p:cNvSpPr txBox="1"/>
            <p:nvPr/>
          </p:nvSpPr>
          <p:spPr>
            <a:xfrm>
              <a:off x="7212212" y="2141375"/>
              <a:ext cx="1165200" cy="629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-GB">
                  <a:solidFill>
                    <a:srgbClr val="FFFFFF"/>
                  </a:solidFill>
                </a:rPr>
                <a:t>Dog: 33</a:t>
              </a:r>
            </a:p>
          </p:txBody>
        </p:sp>
        <p:sp>
          <p:nvSpPr>
            <p:cNvPr id="158" name="Shape 158"/>
            <p:cNvSpPr txBox="1"/>
            <p:nvPr/>
          </p:nvSpPr>
          <p:spPr>
            <a:xfrm>
              <a:off x="7212212" y="3348225"/>
              <a:ext cx="1165200" cy="629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-GB">
                  <a:solidFill>
                    <a:srgbClr val="FFFFFF"/>
                  </a:solidFill>
                </a:rPr>
                <a:t>Cat: 29</a:t>
              </a:r>
            </a:p>
          </p:txBody>
        </p:sp>
      </p:grpSp>
      <p:grpSp>
        <p:nvGrpSpPr>
          <p:cNvPr id="159" name="Shape 159"/>
          <p:cNvGrpSpPr/>
          <p:nvPr/>
        </p:nvGrpSpPr>
        <p:grpSpPr>
          <a:xfrm>
            <a:off x="700868" y="4432425"/>
            <a:ext cx="3487026" cy="511700"/>
            <a:chOff x="700868" y="4432425"/>
            <a:chExt cx="3487026" cy="511700"/>
          </a:xfrm>
        </p:grpSpPr>
        <p:grpSp>
          <p:nvGrpSpPr>
            <p:cNvPr id="160" name="Shape 160"/>
            <p:cNvGrpSpPr/>
            <p:nvPr/>
          </p:nvGrpSpPr>
          <p:grpSpPr>
            <a:xfrm>
              <a:off x="700868" y="4432425"/>
              <a:ext cx="3487026" cy="202650"/>
              <a:chOff x="3136275" y="4024100"/>
              <a:chExt cx="5896224" cy="202650"/>
            </a:xfrm>
          </p:grpSpPr>
          <p:sp>
            <p:nvSpPr>
              <p:cNvPr id="161" name="Shape 161"/>
              <p:cNvSpPr/>
              <p:nvPr/>
            </p:nvSpPr>
            <p:spPr>
              <a:xfrm>
                <a:off x="3136275" y="4024100"/>
                <a:ext cx="3155575" cy="202650"/>
              </a:xfrm>
              <a:custGeom>
                <a:avLst/>
                <a:gdLst/>
                <a:ahLst/>
                <a:cxnLst/>
                <a:rect l="0" t="0" r="0" b="0"/>
                <a:pathLst>
                  <a:path w="126223" h="8106" extrusionOk="0">
                    <a:moveTo>
                      <a:pt x="0" y="0"/>
                    </a:moveTo>
                    <a:cubicBezTo>
                      <a:pt x="9907" y="1222"/>
                      <a:pt x="40402" y="7269"/>
                      <a:pt x="59445" y="7334"/>
                    </a:cubicBezTo>
                    <a:cubicBezTo>
                      <a:pt x="78487" y="7398"/>
                      <a:pt x="103127" y="257"/>
                      <a:pt x="114257" y="386"/>
                    </a:cubicBezTo>
                    <a:cubicBezTo>
                      <a:pt x="125386" y="514"/>
                      <a:pt x="124228" y="6819"/>
                      <a:pt x="126223" y="8106"/>
                    </a:cubicBezTo>
                  </a:path>
                </a:pathLst>
              </a:custGeom>
              <a:noFill/>
              <a:ln w="38100" cap="flat" cmpd="sng">
                <a:solidFill>
                  <a:srgbClr val="FFFFFF"/>
                </a:solidFill>
                <a:prstDash val="solid"/>
                <a:round/>
                <a:headEnd type="none" w="lg" len="lg"/>
                <a:tailEnd type="none" w="lg" len="lg"/>
              </a:ln>
            </p:spPr>
          </p:sp>
          <p:sp>
            <p:nvSpPr>
              <p:cNvPr id="162" name="Shape 162"/>
              <p:cNvSpPr/>
              <p:nvPr/>
            </p:nvSpPr>
            <p:spPr>
              <a:xfrm flipH="1">
                <a:off x="6291882" y="4024100"/>
                <a:ext cx="2740616" cy="202650"/>
              </a:xfrm>
              <a:custGeom>
                <a:avLst/>
                <a:gdLst/>
                <a:ahLst/>
                <a:cxnLst/>
                <a:rect l="0" t="0" r="0" b="0"/>
                <a:pathLst>
                  <a:path w="126223" h="8106" extrusionOk="0">
                    <a:moveTo>
                      <a:pt x="0" y="0"/>
                    </a:moveTo>
                    <a:cubicBezTo>
                      <a:pt x="9907" y="1222"/>
                      <a:pt x="40402" y="7269"/>
                      <a:pt x="59445" y="7334"/>
                    </a:cubicBezTo>
                    <a:cubicBezTo>
                      <a:pt x="78487" y="7398"/>
                      <a:pt x="103127" y="257"/>
                      <a:pt x="114257" y="386"/>
                    </a:cubicBezTo>
                    <a:cubicBezTo>
                      <a:pt x="125386" y="514"/>
                      <a:pt x="124228" y="6819"/>
                      <a:pt x="126223" y="8106"/>
                    </a:cubicBezTo>
                  </a:path>
                </a:pathLst>
              </a:custGeom>
              <a:noFill/>
              <a:ln w="38100" cap="flat" cmpd="sng">
                <a:solidFill>
                  <a:srgbClr val="FFFFFF"/>
                </a:solidFill>
                <a:prstDash val="solid"/>
                <a:round/>
                <a:headEnd type="none" w="lg" len="lg"/>
                <a:tailEnd type="none" w="lg" len="lg"/>
              </a:ln>
            </p:spPr>
          </p:sp>
        </p:grpSp>
        <p:sp>
          <p:nvSpPr>
            <p:cNvPr id="163" name="Shape 163"/>
            <p:cNvSpPr txBox="1"/>
            <p:nvPr/>
          </p:nvSpPr>
          <p:spPr>
            <a:xfrm>
              <a:off x="1806300" y="4595825"/>
              <a:ext cx="1542300" cy="3483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-GB">
                  <a:solidFill>
                    <a:srgbClr val="FFFFFF"/>
                  </a:solidFill>
                </a:rPr>
                <a:t>Mapping phase</a:t>
              </a:r>
            </a:p>
          </p:txBody>
        </p:sp>
      </p:grpSp>
      <p:grpSp>
        <p:nvGrpSpPr>
          <p:cNvPr id="164" name="Shape 164"/>
          <p:cNvGrpSpPr/>
          <p:nvPr/>
        </p:nvGrpSpPr>
        <p:grpSpPr>
          <a:xfrm>
            <a:off x="4283645" y="4432425"/>
            <a:ext cx="3830776" cy="550950"/>
            <a:chOff x="4283645" y="4432425"/>
            <a:chExt cx="3830776" cy="550950"/>
          </a:xfrm>
        </p:grpSpPr>
        <p:grpSp>
          <p:nvGrpSpPr>
            <p:cNvPr id="165" name="Shape 165"/>
            <p:cNvGrpSpPr/>
            <p:nvPr/>
          </p:nvGrpSpPr>
          <p:grpSpPr>
            <a:xfrm>
              <a:off x="4283645" y="4432425"/>
              <a:ext cx="3830776" cy="202650"/>
              <a:chOff x="3136275" y="4024100"/>
              <a:chExt cx="5896224" cy="202650"/>
            </a:xfrm>
          </p:grpSpPr>
          <p:sp>
            <p:nvSpPr>
              <p:cNvPr id="166" name="Shape 166"/>
              <p:cNvSpPr/>
              <p:nvPr/>
            </p:nvSpPr>
            <p:spPr>
              <a:xfrm>
                <a:off x="3136275" y="4024100"/>
                <a:ext cx="3155575" cy="202650"/>
              </a:xfrm>
              <a:custGeom>
                <a:avLst/>
                <a:gdLst/>
                <a:ahLst/>
                <a:cxnLst/>
                <a:rect l="0" t="0" r="0" b="0"/>
                <a:pathLst>
                  <a:path w="126223" h="8106" extrusionOk="0">
                    <a:moveTo>
                      <a:pt x="0" y="0"/>
                    </a:moveTo>
                    <a:cubicBezTo>
                      <a:pt x="9907" y="1222"/>
                      <a:pt x="40402" y="7269"/>
                      <a:pt x="59445" y="7334"/>
                    </a:cubicBezTo>
                    <a:cubicBezTo>
                      <a:pt x="78487" y="7398"/>
                      <a:pt x="103127" y="257"/>
                      <a:pt x="114257" y="386"/>
                    </a:cubicBezTo>
                    <a:cubicBezTo>
                      <a:pt x="125386" y="514"/>
                      <a:pt x="124228" y="6819"/>
                      <a:pt x="126223" y="8106"/>
                    </a:cubicBezTo>
                  </a:path>
                </a:pathLst>
              </a:custGeom>
              <a:noFill/>
              <a:ln w="38100" cap="flat" cmpd="sng">
                <a:solidFill>
                  <a:srgbClr val="FFFFFF"/>
                </a:solidFill>
                <a:prstDash val="solid"/>
                <a:round/>
                <a:headEnd type="none" w="lg" len="lg"/>
                <a:tailEnd type="none" w="lg" len="lg"/>
              </a:ln>
            </p:spPr>
          </p:sp>
          <p:sp>
            <p:nvSpPr>
              <p:cNvPr id="167" name="Shape 167"/>
              <p:cNvSpPr/>
              <p:nvPr/>
            </p:nvSpPr>
            <p:spPr>
              <a:xfrm flipH="1">
                <a:off x="6291882" y="4024100"/>
                <a:ext cx="2740616" cy="202650"/>
              </a:xfrm>
              <a:custGeom>
                <a:avLst/>
                <a:gdLst/>
                <a:ahLst/>
                <a:cxnLst/>
                <a:rect l="0" t="0" r="0" b="0"/>
                <a:pathLst>
                  <a:path w="126223" h="8106" extrusionOk="0">
                    <a:moveTo>
                      <a:pt x="0" y="0"/>
                    </a:moveTo>
                    <a:cubicBezTo>
                      <a:pt x="9907" y="1222"/>
                      <a:pt x="40402" y="7269"/>
                      <a:pt x="59445" y="7334"/>
                    </a:cubicBezTo>
                    <a:cubicBezTo>
                      <a:pt x="78487" y="7398"/>
                      <a:pt x="103127" y="257"/>
                      <a:pt x="114257" y="386"/>
                    </a:cubicBezTo>
                    <a:cubicBezTo>
                      <a:pt x="125386" y="514"/>
                      <a:pt x="124228" y="6819"/>
                      <a:pt x="126223" y="8106"/>
                    </a:cubicBezTo>
                  </a:path>
                </a:pathLst>
              </a:custGeom>
              <a:noFill/>
              <a:ln w="38100" cap="flat" cmpd="sng">
                <a:solidFill>
                  <a:srgbClr val="FFFFFF"/>
                </a:solidFill>
                <a:prstDash val="solid"/>
                <a:round/>
                <a:headEnd type="none" w="lg" len="lg"/>
                <a:tailEnd type="none" w="lg" len="lg"/>
              </a:ln>
            </p:spPr>
          </p:sp>
        </p:grpSp>
        <p:sp>
          <p:nvSpPr>
            <p:cNvPr id="168" name="Shape 168"/>
            <p:cNvSpPr txBox="1"/>
            <p:nvPr/>
          </p:nvSpPr>
          <p:spPr>
            <a:xfrm>
              <a:off x="5520050" y="4635075"/>
              <a:ext cx="1542300" cy="3483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-GB">
                  <a:solidFill>
                    <a:srgbClr val="FFFFFF"/>
                  </a:solidFill>
                </a:rPr>
                <a:t>Reduction phase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MapReduce implementations</a:t>
            </a:r>
          </a:p>
        </p:txBody>
      </p:sp>
      <p:sp>
        <p:nvSpPr>
          <p:cNvPr id="174" name="Shape 174"/>
          <p:cNvSpPr txBox="1">
            <a:spLocks noGrp="1"/>
          </p:cNvSpPr>
          <p:nvPr>
            <p:ph type="body" idx="1"/>
          </p:nvPr>
        </p:nvSpPr>
        <p:spPr>
          <a:xfrm>
            <a:off x="387900" y="1489824"/>
            <a:ext cx="8368200" cy="1057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MapReduce is a programming model, not a specific implementation.</a:t>
            </a:r>
          </a:p>
          <a:p>
            <a:pPr lvl="0">
              <a:spcBef>
                <a:spcPts val="0"/>
              </a:spcBef>
              <a:buNone/>
            </a:pPr>
            <a:r>
              <a:rPr lang="en-GB"/>
              <a:t>Some well known libraries that implement MapReduce are:</a:t>
            </a:r>
          </a:p>
        </p:txBody>
      </p:sp>
      <p:pic>
        <p:nvPicPr>
          <p:cNvPr id="175" name="Shape 1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1887" y="3141000"/>
            <a:ext cx="2321236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Shape 1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25875" y="3102925"/>
            <a:ext cx="2092250" cy="6488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" name="Group 3"/>
          <p:cNvGrpSpPr/>
          <p:nvPr/>
        </p:nvGrpSpPr>
        <p:grpSpPr>
          <a:xfrm>
            <a:off x="6220877" y="2865091"/>
            <a:ext cx="1892595" cy="1095153"/>
            <a:chOff x="6151469" y="2737766"/>
            <a:chExt cx="1892595" cy="1095153"/>
          </a:xfrm>
        </p:grpSpPr>
        <p:sp>
          <p:nvSpPr>
            <p:cNvPr id="9" name="Rectangle 8"/>
            <p:cNvSpPr/>
            <p:nvPr/>
          </p:nvSpPr>
          <p:spPr>
            <a:xfrm>
              <a:off x="6151469" y="2737766"/>
              <a:ext cx="1892595" cy="109515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20877" y="2780838"/>
              <a:ext cx="1753781" cy="93286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 txBox="1">
            <a:spLocks noGrp="1"/>
          </p:cNvSpPr>
          <p:nvPr>
            <p:ph type="body" idx="1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  <a:buClr>
                <a:schemeClr val="dk1"/>
              </a:buClr>
              <a:buFont typeface="Verdana"/>
            </a:pPr>
            <a:r>
              <a:rPr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Hadoop MapReduce is a software framework for</a:t>
            </a:r>
            <a:r>
              <a:rPr lang="en-GB"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writing applications which </a:t>
            </a:r>
            <a:r>
              <a:rPr lang="en-GB">
                <a:latin typeface="Verdana"/>
                <a:ea typeface="Verdana"/>
                <a:cs typeface="Verdana"/>
                <a:sym typeface="Verdana"/>
              </a:rPr>
              <a:t> reliably </a:t>
            </a:r>
            <a:r>
              <a:rPr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process vast amounts of data in-parallel on large clusters of commodity hardware</a:t>
            </a:r>
            <a:r>
              <a:rPr lang="en-GB">
                <a:latin typeface="Verdana"/>
                <a:ea typeface="Verdana"/>
                <a:cs typeface="Verdana"/>
                <a:sym typeface="Verdana"/>
              </a:rPr>
              <a:t>.</a:t>
            </a:r>
          </a:p>
          <a:p>
            <a:pPr marL="457200" lvl="0" indent="-228600">
              <a:spcBef>
                <a:spcPts val="0"/>
              </a:spcBef>
              <a:buFont typeface="Verdana"/>
            </a:pPr>
            <a:r>
              <a:rPr lang="en-GB">
                <a:latin typeface="Verdana"/>
                <a:ea typeface="Verdana"/>
                <a:cs typeface="Verdana"/>
                <a:sym typeface="Verdana"/>
              </a:rPr>
              <a:t>This framework is intended for distributed memory systems with message passing between machines in the clusters.</a:t>
            </a:r>
          </a:p>
          <a:p>
            <a:pPr lvl="0" algn="just">
              <a:spcBef>
                <a:spcPts val="0"/>
              </a:spcBef>
              <a:buNone/>
            </a:pPr>
            <a:endParaRPr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83" name="Shape 1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81701" y="361399"/>
            <a:ext cx="2867383" cy="70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Hadoop Word Count </a:t>
            </a:r>
          </a:p>
        </p:txBody>
      </p:sp>
      <p:pic>
        <p:nvPicPr>
          <p:cNvPr id="189" name="Shape 1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2437" y="1693550"/>
            <a:ext cx="8239125" cy="227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marina">
  <a:themeElements>
    <a:clrScheme name="Marina">
      <a:dk1>
        <a:srgbClr val="FFFFFF"/>
      </a:dk1>
      <a:lt1>
        <a:srgbClr val="00517C"/>
      </a:lt1>
      <a:dk2>
        <a:srgbClr val="004065"/>
      </a:dk2>
      <a:lt2>
        <a:srgbClr val="CFD8DC"/>
      </a:lt2>
      <a:accent1>
        <a:srgbClr val="0277BD"/>
      </a:accent1>
      <a:accent2>
        <a:srgbClr val="558B2F"/>
      </a:accent2>
      <a:accent3>
        <a:srgbClr val="009688"/>
      </a:accent3>
      <a:accent4>
        <a:srgbClr val="039BE5"/>
      </a:accent4>
      <a:accent5>
        <a:srgbClr val="8BC34A"/>
      </a:accent5>
      <a:accent6>
        <a:srgbClr val="FFEB38"/>
      </a:accent6>
      <a:hlink>
        <a:srgbClr val="8BC34A"/>
      </a:hlink>
      <a:folHlink>
        <a:srgbClr val="8BC3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93</TotalTime>
  <Words>921</Words>
  <Application>Microsoft Macintosh PowerPoint</Application>
  <PresentationFormat>On-screen Show (16:9)</PresentationFormat>
  <Paragraphs>107</Paragraphs>
  <Slides>26</Slides>
  <Notes>25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Courier New</vt:lpstr>
      <vt:lpstr>Roboto</vt:lpstr>
      <vt:lpstr>Roboto Slab</vt:lpstr>
      <vt:lpstr>Verdana</vt:lpstr>
      <vt:lpstr>Arial</vt:lpstr>
      <vt:lpstr>marina</vt:lpstr>
      <vt:lpstr>Lightweight MapReduce for shared memory systems</vt:lpstr>
      <vt:lpstr>Questions we will answer</vt:lpstr>
      <vt:lpstr>Motivation</vt:lpstr>
      <vt:lpstr>Motivation</vt:lpstr>
      <vt:lpstr>How does MapReduce work?</vt:lpstr>
      <vt:lpstr>MapReduce Example </vt:lpstr>
      <vt:lpstr>MapReduce implementations</vt:lpstr>
      <vt:lpstr>PowerPoint Presentation</vt:lpstr>
      <vt:lpstr>Hadoop Word Count </vt:lpstr>
      <vt:lpstr>Hadoop Job Internals [1]</vt:lpstr>
      <vt:lpstr>Hadoop Demo</vt:lpstr>
      <vt:lpstr>PowerPoint Presentation</vt:lpstr>
      <vt:lpstr>Hadoop, why so slow? [2]</vt:lpstr>
      <vt:lpstr>MapReduce Frameworks </vt:lpstr>
      <vt:lpstr>Project goals </vt:lpstr>
      <vt:lpstr>RedLib [3] </vt:lpstr>
      <vt:lpstr>Word Count Example (without RedLib)</vt:lpstr>
      <vt:lpstr>Word Count Example (with RedLib)</vt:lpstr>
      <vt:lpstr>RedLib example</vt:lpstr>
      <vt:lpstr>JMapReduce - Mapping Overview</vt:lpstr>
      <vt:lpstr>JMapReduce - Mapping WordCount</vt:lpstr>
      <vt:lpstr>JMapReduce</vt:lpstr>
      <vt:lpstr>Evaluation/Testing methods</vt:lpstr>
      <vt:lpstr>Future work</vt:lpstr>
      <vt:lpstr>Questions we have answered</vt:lpstr>
      <vt:lpstr>References</vt:lpstr>
    </vt:vector>
  </TitlesOfParts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Lightweight MapReduce</dc:title>
  <cp:lastModifiedBy>Matthew Canham</cp:lastModifiedBy>
  <cp:revision>12</cp:revision>
  <dcterms:modified xsi:type="dcterms:W3CDTF">2017-05-17T23:02:05Z</dcterms:modified>
</cp:coreProperties>
</file>